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263" r:id="rId4"/>
    <p:sldId id="264" r:id="rId5"/>
    <p:sldId id="260" r:id="rId6"/>
    <p:sldId id="269" r:id="rId7"/>
    <p:sldId id="270" r:id="rId8"/>
    <p:sldId id="266" r:id="rId9"/>
    <p:sldId id="274" r:id="rId10"/>
    <p:sldId id="267" r:id="rId11"/>
    <p:sldId id="275" r:id="rId12"/>
    <p:sldId id="271" r:id="rId13"/>
    <p:sldId id="272" r:id="rId1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1">
          <p15:clr>
            <a:srgbClr val="A4A3A4"/>
          </p15:clr>
        </p15:guide>
        <p15:guide id="2" orient="horz" pos="3758">
          <p15:clr>
            <a:srgbClr val="A4A3A4"/>
          </p15:clr>
        </p15:guide>
        <p15:guide id="3" orient="horz" pos="1062">
          <p15:clr>
            <a:srgbClr val="A4A3A4"/>
          </p15:clr>
        </p15:guide>
        <p15:guide id="4" orient="horz" pos="449">
          <p15:clr>
            <a:srgbClr val="A4A3A4"/>
          </p15:clr>
        </p15:guide>
        <p15:guide id="5" orient="horz" pos="2849">
          <p15:clr>
            <a:srgbClr val="A4A3A4"/>
          </p15:clr>
        </p15:guide>
        <p15:guide id="6" orient="horz" pos="2153">
          <p15:clr>
            <a:srgbClr val="A4A3A4"/>
          </p15:clr>
        </p15:guide>
        <p15:guide id="7" orient="horz" pos="5442">
          <p15:clr>
            <a:srgbClr val="A4A3A4"/>
          </p15:clr>
        </p15:guide>
        <p15:guide id="8" orient="horz" pos="1954">
          <p15:clr>
            <a:srgbClr val="A4A3A4"/>
          </p15:clr>
        </p15:guide>
        <p15:guide id="9" pos="219">
          <p15:clr>
            <a:srgbClr val="A4A3A4"/>
          </p15:clr>
        </p15:guide>
        <p15:guide id="10" pos="5551">
          <p15:clr>
            <a:srgbClr val="A4A3A4"/>
          </p15:clr>
        </p15:guide>
        <p15:guide id="11" pos="2879">
          <p15:clr>
            <a:srgbClr val="A4A3A4"/>
          </p15:clr>
        </p15:guide>
        <p15:guide id="12" pos="1521">
          <p15:clr>
            <a:srgbClr val="A4A3A4"/>
          </p15:clr>
        </p15:guide>
        <p15:guide id="13" pos="42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orient="horz" pos="5906">
          <p15:clr>
            <a:srgbClr val="A4A3A4"/>
          </p15:clr>
        </p15:guide>
        <p15:guide id="3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50"/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84567" autoAdjust="0"/>
  </p:normalViewPr>
  <p:slideViewPr>
    <p:cSldViewPr snapToGrid="0">
      <p:cViewPr varScale="1">
        <p:scale>
          <a:sx n="56" d="100"/>
          <a:sy n="56" d="100"/>
        </p:scale>
        <p:origin x="1640" y="56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19-May-21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19-May-21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19-May-21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19-May-21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19-May-21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19-May-21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.A.alvarez@ge.com" TargetMode="External"/><Relationship Id="rId2" Type="http://schemas.openxmlformats.org/officeDocument/2006/relationships/hyperlink" Target="mailto:Nuclear.BuyDesk@g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mes.Woodard@ge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tion.gepower.com/registration/#/sign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b="1" dirty="0"/>
              <a:t>Nuclear iSupplier - New Registration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56960" y="4815840"/>
            <a:ext cx="2553335" cy="47402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August 2016</a:t>
            </a:r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1695"/>
            <a:ext cx="82296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8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Supplier will be notified via email once the access is granted by iSupplier system admin</a:t>
            </a:r>
            <a:endParaRPr lang="en-US" dirty="0"/>
          </a:p>
          <a:p>
            <a:r>
              <a:rPr lang="en-US" dirty="0"/>
              <a:t>If you don’t receive the access approval mail in 5 days or have any other questions please write to us at: </a:t>
            </a:r>
            <a:r>
              <a:rPr lang="en-US" u="sng" dirty="0">
                <a:solidFill>
                  <a:srgbClr val="FF0000"/>
                </a:solidFill>
              </a:rPr>
              <a:t>Nuclear.BuyDesk@ge.com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4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Registration Emails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11" y="1385555"/>
            <a:ext cx="4167418" cy="403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536" y="1279524"/>
            <a:ext cx="4631732" cy="41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9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61275"/>
            <a:ext cx="8459788" cy="4237038"/>
          </a:xfrm>
        </p:spPr>
        <p:txBody>
          <a:bodyPr/>
          <a:lstStyle/>
          <a:p>
            <a:r>
              <a:rPr lang="en-US" b="1" dirty="0"/>
              <a:t>Thank you!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If you have any questions please send your query to : </a:t>
            </a:r>
            <a:r>
              <a:rPr lang="en-US" b="1" u="sng" dirty="0">
                <a:solidFill>
                  <a:srgbClr val="FF0000"/>
                </a:solidFill>
              </a:rPr>
              <a:t>Nuclear.BuyDesk@ge.com</a:t>
            </a:r>
            <a:r>
              <a:rPr lang="en-US" b="1" dirty="0"/>
              <a:t>.	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4851" y="4110313"/>
            <a:ext cx="8615966" cy="88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 typeface="Arial" pitchFamily="34" charset="0"/>
              <a:buChar char="•"/>
            </a:pPr>
            <a:r>
              <a:rPr lang="en-US" sz="1400" kern="0" dirty="0">
                <a:solidFill>
                  <a:srgbClr val="1E4191"/>
                </a:solidFill>
                <a:latin typeface="GE Inspira Pitch"/>
              </a:rPr>
              <a:t>Send a mail to </a:t>
            </a:r>
            <a:r>
              <a:rPr lang="en-US" sz="1400" kern="0" dirty="0">
                <a:solidFill>
                  <a:srgbClr val="1E4191"/>
                </a:solidFill>
                <a:latin typeface="GE Inspira Pitch"/>
                <a:hlinkClick r:id="rId2"/>
              </a:rPr>
              <a:t>Nuclear.BuyDesk@ge.com</a:t>
            </a:r>
            <a:endParaRPr lang="en-US" sz="1400" kern="0" dirty="0">
              <a:solidFill>
                <a:srgbClr val="1E4191"/>
              </a:solidFill>
              <a:latin typeface="GE Inspira Pitch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 typeface="Arial" pitchFamily="34" charset="0"/>
              <a:buChar char="•"/>
            </a:pPr>
            <a:r>
              <a:rPr lang="en-US" sz="1400" kern="0" dirty="0">
                <a:solidFill>
                  <a:srgbClr val="1E4191"/>
                </a:solidFill>
                <a:latin typeface="GE Inspira Pitch"/>
              </a:rPr>
              <a:t>1st Level  </a:t>
            </a:r>
            <a:r>
              <a:rPr lang="en-US" sz="1400" kern="0" dirty="0">
                <a:solidFill>
                  <a:srgbClr val="1E4191"/>
                </a:solidFill>
                <a:latin typeface="GE Inspira Pitch"/>
                <a:hlinkClick r:id="rId3"/>
              </a:rPr>
              <a:t>manuel.A.alvarez@ge.com</a:t>
            </a:r>
            <a:r>
              <a:rPr lang="en-US" sz="1400" kern="0" dirty="0">
                <a:solidFill>
                  <a:srgbClr val="1E4191"/>
                </a:solidFill>
                <a:latin typeface="GE Inspira Pitch"/>
              </a:rPr>
              <a:t> 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 typeface="Arial" pitchFamily="34" charset="0"/>
              <a:buChar char="•"/>
            </a:pPr>
            <a:r>
              <a:rPr lang="en-US" sz="1400" kern="0" dirty="0">
                <a:solidFill>
                  <a:srgbClr val="1E4191"/>
                </a:solidFill>
                <a:latin typeface="GE Inspira Pitch"/>
              </a:rPr>
              <a:t>2nd Level </a:t>
            </a:r>
            <a:r>
              <a:rPr lang="en-US" sz="1400" kern="0" dirty="0">
                <a:solidFill>
                  <a:srgbClr val="1E4191"/>
                </a:solidFill>
                <a:latin typeface="GE Inspira Pitch"/>
                <a:hlinkClick r:id="rId4"/>
              </a:rPr>
              <a:t>James.Woodard@ge.com</a:t>
            </a:r>
            <a:r>
              <a:rPr lang="en-US" sz="1400" kern="0" dirty="0">
                <a:solidFill>
                  <a:srgbClr val="1E4191"/>
                </a:solidFill>
                <a:latin typeface="GE Inspira Pitch"/>
              </a:rPr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21971" y="3620309"/>
            <a:ext cx="30679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</a:pPr>
            <a:r>
              <a:rPr lang="en-US" kern="0" dirty="0">
                <a:solidFill>
                  <a:srgbClr val="1E4191"/>
                </a:solidFill>
                <a:latin typeface="GE Inspira Pitch"/>
              </a:rPr>
              <a:t>Escalation Path</a:t>
            </a:r>
          </a:p>
        </p:txBody>
      </p:sp>
    </p:spTree>
    <p:extLst>
      <p:ext uri="{BB962C8B-B14F-4D97-AF65-F5344CB8AC3E}">
        <p14:creationId xmlns:p14="http://schemas.microsoft.com/office/powerpoint/2010/main" val="245083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62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Process for New Suppliers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618188" y="1137155"/>
            <a:ext cx="2128413" cy="1168400"/>
          </a:xfrm>
          <a:prstGeom prst="roundRect">
            <a:avLst/>
          </a:prstGeom>
          <a:solidFill>
            <a:srgbClr val="1E4191">
              <a:lumMod val="40000"/>
              <a:lumOff val="60000"/>
            </a:srgbClr>
          </a:solidFill>
          <a:ln w="9525" cap="flat" cmpd="sng" algn="ctr">
            <a:solidFill>
              <a:srgbClr val="1E4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E4191">
                    <a:lumMod val="75000"/>
                  </a:srgbClr>
                </a:solidFill>
                <a:effectLst/>
                <a:uLnTx/>
                <a:uFillTx/>
              </a:rPr>
              <a:t>Create SSO Login Account</a:t>
            </a:r>
          </a:p>
        </p:txBody>
      </p:sp>
      <p:sp>
        <p:nvSpPr>
          <p:cNvPr id="21" name="Right Arrow 20"/>
          <p:cNvSpPr/>
          <p:nvPr/>
        </p:nvSpPr>
        <p:spPr bwMode="auto">
          <a:xfrm>
            <a:off x="2748770" y="1647536"/>
            <a:ext cx="654050" cy="147638"/>
          </a:xfrm>
          <a:prstGeom prst="rightArrow">
            <a:avLst/>
          </a:prstGeom>
          <a:solidFill>
            <a:srgbClr val="1E4191">
              <a:lumMod val="75000"/>
            </a:srgbClr>
          </a:solidFill>
          <a:ln w="9525" cap="flat" cmpd="sng" algn="ctr">
            <a:solidFill>
              <a:srgbClr val="1E4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188" y="2401370"/>
            <a:ext cx="213058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E4191">
                    <a:lumMod val="75000"/>
                  </a:srgbClr>
                </a:solidFill>
                <a:effectLst/>
                <a:uLnTx/>
                <a:uFillTx/>
                <a:latin typeface="GE Inspira" pitchFamily="32" charset="0"/>
              </a:rPr>
              <a:t>Go to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200" u="sng" dirty="0">
                <a:hlinkClick r:id="rId2"/>
              </a:rPr>
              <a:t>https://registration.gepower.com/registration/#/signin</a:t>
            </a:r>
            <a:endParaRPr lang="es-MX" sz="1200" u="sng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 u="sng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Create SSO login Account &amp; enter personal information (First Name, Last Name, Email address &amp; Password Challenge question)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E4191">
                    <a:lumMod val="75000"/>
                  </a:srgbClr>
                </a:solidFill>
                <a:effectLst/>
                <a:uLnTx/>
                <a:uFillTx/>
                <a:latin typeface="GE Inspira" pitchFamily="32" charset="0"/>
              </a:rPr>
              <a:t>Email confirmation</a:t>
            </a:r>
            <a:r>
              <a:rPr lang="en-US" sz="1200" kern="0" dirty="0">
                <a:solidFill>
                  <a:srgbClr val="1E4191">
                    <a:lumMod val="75000"/>
                  </a:srgbClr>
                </a:solidFill>
                <a:latin typeface="GE Inspira" pitchFamily="32" charset="0"/>
              </a:rPr>
              <a:t>n will be sent to supplier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E4191">
                  <a:lumMod val="75000"/>
                </a:srgbClr>
              </a:solidFill>
              <a:effectLst/>
              <a:uLnTx/>
              <a:uFillTx/>
              <a:latin typeface="GE Inspira" pitchFamily="32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404989" y="1137155"/>
            <a:ext cx="2128413" cy="1168400"/>
          </a:xfrm>
          <a:prstGeom prst="roundRect">
            <a:avLst/>
          </a:prstGeom>
          <a:solidFill>
            <a:srgbClr val="1E4191">
              <a:lumMod val="40000"/>
              <a:lumOff val="60000"/>
            </a:srgbClr>
          </a:solidFill>
          <a:ln w="9525" cap="flat" cmpd="sng" algn="ctr">
            <a:solidFill>
              <a:srgbClr val="1E4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E4191">
                    <a:lumMod val="75000"/>
                  </a:srgbClr>
                </a:solidFill>
                <a:effectLst/>
                <a:uLnTx/>
                <a:uFillTx/>
              </a:rPr>
              <a:t>Enter Company and Site details</a:t>
            </a:r>
          </a:p>
        </p:txBody>
      </p:sp>
      <p:sp>
        <p:nvSpPr>
          <p:cNvPr id="35" name="Right Arrow 34"/>
          <p:cNvSpPr/>
          <p:nvPr/>
        </p:nvSpPr>
        <p:spPr bwMode="auto">
          <a:xfrm>
            <a:off x="5535571" y="1647536"/>
            <a:ext cx="654050" cy="147638"/>
          </a:xfrm>
          <a:prstGeom prst="rightArrow">
            <a:avLst/>
          </a:prstGeom>
          <a:solidFill>
            <a:srgbClr val="1E4191">
              <a:lumMod val="75000"/>
            </a:srgbClr>
          </a:solidFill>
          <a:ln w="9525" cap="flat" cmpd="sng" algn="ctr">
            <a:solidFill>
              <a:srgbClr val="1E4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6191789" y="1137155"/>
            <a:ext cx="2128413" cy="1168400"/>
          </a:xfrm>
          <a:prstGeom prst="roundRect">
            <a:avLst/>
          </a:prstGeom>
          <a:solidFill>
            <a:srgbClr val="1E4191">
              <a:lumMod val="40000"/>
              <a:lumOff val="60000"/>
            </a:srgbClr>
          </a:solidFill>
          <a:ln w="9525" cap="flat" cmpd="sng" algn="ctr">
            <a:solidFill>
              <a:srgbClr val="1E4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E4191">
                    <a:lumMod val="75000"/>
                  </a:srgbClr>
                </a:solidFill>
                <a:effectLst/>
                <a:uLnTx/>
                <a:uFillTx/>
              </a:rPr>
              <a:t>Request Nuclear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1E4191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E4191">
                    <a:lumMod val="75000"/>
                  </a:srgbClr>
                </a:solidFill>
                <a:effectLst/>
                <a:uLnTx/>
                <a:uFillTx/>
              </a:rPr>
              <a:t>iSupplier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1E4191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E4191">
                    <a:lumMod val="75000"/>
                  </a:srgbClr>
                </a:solidFill>
                <a:effectLst/>
                <a:uLnTx/>
                <a:uFillTx/>
              </a:rPr>
              <a:t>Access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04989" y="2418006"/>
            <a:ext cx="21305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Enter your organization /company details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Verify and update site level details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91788" y="2425520"/>
            <a:ext cx="21284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Request “</a:t>
            </a:r>
            <a:r>
              <a:rPr lang="en-US" sz="1200" dirty="0" err="1"/>
              <a:t>Nuclear_iSupplier_Access</a:t>
            </a:r>
            <a:r>
              <a:rPr lang="en-US" sz="1200" dirty="0"/>
              <a:t>” by selecting the correct application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kern="0" dirty="0">
              <a:solidFill>
                <a:srgbClr val="1E4191">
                  <a:lumMod val="75000"/>
                </a:srgbClr>
              </a:solidFill>
              <a:latin typeface="GE Inspira" pitchFamily="32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rgbClr val="1E4191">
                    <a:lumMod val="75000"/>
                  </a:srgbClr>
                </a:solidFill>
                <a:latin typeface="GE Inspira" pitchFamily="32" charset="0"/>
              </a:rPr>
              <a:t>Email confirmation will be sent to Supplier for request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kern="0" dirty="0">
              <a:solidFill>
                <a:srgbClr val="1E4191">
                  <a:lumMod val="75000"/>
                </a:srgbClr>
              </a:solidFill>
              <a:latin typeface="GE Inspira" pitchFamily="32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kern="0" dirty="0">
                <a:solidFill>
                  <a:srgbClr val="1E4191">
                    <a:lumMod val="75000"/>
                  </a:srgbClr>
                </a:solidFill>
                <a:latin typeface="GE Inspira" pitchFamily="32" charset="0"/>
              </a:rPr>
              <a:t>Email will be sent to supplier once the access is granted</a:t>
            </a:r>
          </a:p>
        </p:txBody>
      </p:sp>
    </p:spTree>
    <p:extLst>
      <p:ext uri="{BB962C8B-B14F-4D97-AF65-F5344CB8AC3E}">
        <p14:creationId xmlns:p14="http://schemas.microsoft.com/office/powerpoint/2010/main" val="250603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1: Register to get SSO login id &amp; Password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3862"/>
            <a:ext cx="8459788" cy="1209183"/>
          </a:xfrm>
        </p:spPr>
        <p:txBody>
          <a:bodyPr/>
          <a:lstStyle/>
          <a:p>
            <a:r>
              <a:rPr lang="en-US" sz="2000" dirty="0"/>
              <a:t>Log into URL: </a:t>
            </a:r>
            <a:r>
              <a:rPr lang="es-MX" sz="2000" u="sng" dirty="0"/>
              <a:t>https://registration.gepower.com/registration/#/signin</a:t>
            </a:r>
            <a:br>
              <a:rPr lang="es-MX" sz="2000" dirty="0"/>
            </a:br>
            <a:endParaRPr lang="en-US" sz="20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30" y="1794296"/>
            <a:ext cx="6909979" cy="43224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18658" y="4050782"/>
            <a:ext cx="959426" cy="434687"/>
          </a:xfrm>
          <a:prstGeom prst="wedgeEllipseCallout">
            <a:avLst>
              <a:gd name="adj1" fmla="val 73391"/>
              <a:gd name="adj2" fmla="val -20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Click to Register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7543" y="4050782"/>
            <a:ext cx="713433" cy="340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3" y="231113"/>
            <a:ext cx="8595587" cy="554669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938076" y="1777501"/>
            <a:ext cx="1257300" cy="552091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Click on Supplier</a:t>
            </a:r>
          </a:p>
        </p:txBody>
      </p:sp>
      <p:sp>
        <p:nvSpPr>
          <p:cNvPr id="6" name="Oval Callout 3"/>
          <p:cNvSpPr/>
          <p:nvPr/>
        </p:nvSpPr>
        <p:spPr>
          <a:xfrm>
            <a:off x="2149092" y="2646878"/>
            <a:ext cx="2725555" cy="101716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Enter First and Last name, Email Address, check username availability and make up password that adheres to Password Policy</a:t>
            </a:r>
          </a:p>
        </p:txBody>
      </p:sp>
    </p:spTree>
    <p:extLst>
      <p:ext uri="{BB962C8B-B14F-4D97-AF65-F5344CB8AC3E}">
        <p14:creationId xmlns:p14="http://schemas.microsoft.com/office/powerpoint/2010/main" val="181810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96" y="602901"/>
            <a:ext cx="7413441" cy="5302599"/>
          </a:xfrm>
          <a:prstGeom prst="rect">
            <a:avLst/>
          </a:prstGeom>
        </p:spPr>
      </p:pic>
      <p:sp>
        <p:nvSpPr>
          <p:cNvPr id="5" name="Oval Callout 8"/>
          <p:cNvSpPr/>
          <p:nvPr/>
        </p:nvSpPr>
        <p:spPr>
          <a:xfrm>
            <a:off x="3093028" y="831272"/>
            <a:ext cx="1250373" cy="869373"/>
          </a:xfrm>
          <a:prstGeom prst="wedgeEllipseCallout">
            <a:avLst>
              <a:gd name="adj1" fmla="val -59891"/>
              <a:gd name="adj2" fmla="val 421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Create and Confirm a Strong Password. </a:t>
            </a:r>
          </a:p>
        </p:txBody>
      </p:sp>
      <p:sp>
        <p:nvSpPr>
          <p:cNvPr id="6" name="Oval Callout 3"/>
          <p:cNvSpPr/>
          <p:nvPr/>
        </p:nvSpPr>
        <p:spPr>
          <a:xfrm>
            <a:off x="4914900" y="2867891"/>
            <a:ext cx="1901536" cy="1350818"/>
          </a:xfrm>
          <a:prstGeom prst="wedgeEllipseCallout">
            <a:avLst>
              <a:gd name="adj1" fmla="val -76570"/>
              <a:gd name="adj2" fmla="val -44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Choose a Password Challenge question and Challenge Response. Enter code in box below</a:t>
            </a:r>
          </a:p>
        </p:txBody>
      </p:sp>
      <p:sp>
        <p:nvSpPr>
          <p:cNvPr id="7" name="Right Arrow 4"/>
          <p:cNvSpPr/>
          <p:nvPr/>
        </p:nvSpPr>
        <p:spPr>
          <a:xfrm>
            <a:off x="85868" y="4582961"/>
            <a:ext cx="914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Click Agree</a:t>
            </a:r>
          </a:p>
        </p:txBody>
      </p:sp>
      <p:sp>
        <p:nvSpPr>
          <p:cNvPr id="8" name="Right Arrow 6"/>
          <p:cNvSpPr/>
          <p:nvPr/>
        </p:nvSpPr>
        <p:spPr>
          <a:xfrm>
            <a:off x="85868" y="5040161"/>
            <a:ext cx="914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Click Next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0268" y="4933741"/>
            <a:ext cx="788339" cy="472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8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66" y="196036"/>
            <a:ext cx="7968343" cy="5617477"/>
          </a:xfrm>
          <a:prstGeom prst="rect">
            <a:avLst/>
          </a:prstGeom>
        </p:spPr>
      </p:pic>
      <p:sp>
        <p:nvSpPr>
          <p:cNvPr id="6" name="Callout: Left Arrow 5"/>
          <p:cNvSpPr/>
          <p:nvPr/>
        </p:nvSpPr>
        <p:spPr>
          <a:xfrm>
            <a:off x="7935999" y="3406392"/>
            <a:ext cx="1089619" cy="1095270"/>
          </a:xfrm>
          <a:prstGeom prst="lef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Click on </a:t>
            </a:r>
            <a:r>
              <a:rPr lang="en-US" sz="1050" dirty="0" err="1">
                <a:solidFill>
                  <a:schemeClr val="tx1"/>
                </a:solidFill>
              </a:rPr>
              <a:t>Nuclear_iSupplier_Access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3218" y="3406392"/>
            <a:ext cx="1032781" cy="984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6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12" y="251914"/>
            <a:ext cx="7667191" cy="5696191"/>
          </a:xfrm>
          <a:prstGeom prst="rect">
            <a:avLst/>
          </a:prstGeom>
        </p:spPr>
      </p:pic>
      <p:sp>
        <p:nvSpPr>
          <p:cNvPr id="6" name="Callout: Left Arrow 5"/>
          <p:cNvSpPr/>
          <p:nvPr/>
        </p:nvSpPr>
        <p:spPr>
          <a:xfrm>
            <a:off x="3436536" y="2994409"/>
            <a:ext cx="2582426" cy="2009670"/>
          </a:xfrm>
          <a:prstGeom prst="left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Enter Company Name, Phone number, Country, County of Citizenship, Job Title and Time </a:t>
            </a:r>
            <a:r>
              <a:rPr lang="en-US" sz="1600" dirty="0">
                <a:solidFill>
                  <a:schemeClr val="tx1"/>
                </a:solidFill>
              </a:rPr>
              <a:t>Zone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4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7" y="148557"/>
            <a:ext cx="6752492" cy="5880453"/>
          </a:xfrm>
          <a:prstGeom prst="rect">
            <a:avLst/>
          </a:prstGeom>
        </p:spPr>
      </p:pic>
      <p:sp>
        <p:nvSpPr>
          <p:cNvPr id="5" name="Callout: Down Arrow 4"/>
          <p:cNvSpPr/>
          <p:nvPr/>
        </p:nvSpPr>
        <p:spPr>
          <a:xfrm>
            <a:off x="5526593" y="2974312"/>
            <a:ext cx="1939332" cy="1065125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Answer Yes/No Questions below</a:t>
            </a:r>
          </a:p>
        </p:txBody>
      </p:sp>
      <p:sp>
        <p:nvSpPr>
          <p:cNvPr id="6" name="Arrow: Left 5"/>
          <p:cNvSpPr/>
          <p:nvPr/>
        </p:nvSpPr>
        <p:spPr>
          <a:xfrm>
            <a:off x="3748035" y="5184949"/>
            <a:ext cx="1185706" cy="401935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Click Submit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2040" y="5184949"/>
            <a:ext cx="854109" cy="401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0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56" y="643093"/>
            <a:ext cx="7942185" cy="4759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4593" y="1346479"/>
            <a:ext cx="3416440" cy="361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481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1675</TotalTime>
  <Words>330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GE Inspira</vt:lpstr>
      <vt:lpstr>GE Inspira Pitch</vt:lpstr>
      <vt:lpstr>blank</vt:lpstr>
      <vt:lpstr>Nuclear iSupplier - New Registration Process</vt:lpstr>
      <vt:lpstr>Process for New Suppliers</vt:lpstr>
      <vt:lpstr>Step 1: Register to get SSO login id &amp; Password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Registration Emails</vt:lpstr>
      <vt:lpstr>PowerPoint Presentation</vt:lpstr>
      <vt:lpstr>PowerPoint Presentation</vt:lpstr>
    </vt:vector>
  </TitlesOfParts>
  <Company>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 User</dc:creator>
  <cp:keywords>September 22, 2004 – Version 1.1</cp:keywords>
  <dc:description>General Electric Company 2004</dc:description>
  <cp:lastModifiedBy>Aishwarya, Chandana (GE Global Operations, consultant)</cp:lastModifiedBy>
  <cp:revision>16</cp:revision>
  <cp:lastPrinted>2003-08-29T14:38:12Z</cp:lastPrinted>
  <dcterms:created xsi:type="dcterms:W3CDTF">2016-08-10T18:46:58Z</dcterms:created>
  <dcterms:modified xsi:type="dcterms:W3CDTF">2021-05-18T20:45:57Z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